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060CD-7860-45E5-B857-79AD4EC51F37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BD060-FC62-4FAD-8841-F99DD75488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916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BD060-FC62-4FAD-8841-F99DD754880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250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592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3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35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67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856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5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915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41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89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935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40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ACED0-551E-4E09-A8D8-A6F6485DB60D}" type="datetimeFigureOut">
              <a:rPr lang="fi-FI" smtClean="0"/>
              <a:t>30.11.2022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9DD08-AFF5-412C-802C-9331F4B5F6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77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556054" y="1639026"/>
            <a:ext cx="6017741" cy="61247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 sitoudumme kohtaamaan jokaisen asiakkaan ja työntekijän yhdenvertaisesti, riippumatta sukupuolesta tai sukupuolen ilmaisusta, iästä, etnisestä alkuperästä, uskonnosta tai vakaumuksesta, mielipiteestä, terveydentilasta, vammaisuudesta tai seksuaalisesta suuntautumisesta.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 pyrimme aktiivisesti tunnistamaan ja muuttamaan toiminnassamme olevia epäkohtia, jotka suoraan tai epäsuorasti asettavat eri taustaisia henkilöitä eri asemaan.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 tunnistamme, että samanlainen kohtelu ei riitä yhdenvertaisten mahdollisuuksien luomiseksi, vaan siihen vaaditaan toimintamme rakenteiden ja käytänteiden muokkaamista aidosti kaikki huomioiviksi.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 kehitämme ammatillista osaamistamme yhdenvertaisuuden, tasa-arvon ja ihmisoikeuksien teemoissa ja opettelemme tunnistamaan myös omia ennakkoasenteitamme. </a:t>
            </a:r>
          </a:p>
          <a:p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Meillä on selkeä menettely syrjintäilmoitusten ja –epäilysten käsittelyyn, ja tiedotamme aktiivisesti menettelystä henkilökunnalle ja asiakkaillemme.  </a:t>
            </a:r>
          </a:p>
          <a:p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Me edistämme yhdenvertaisuutta ja tasa-arvoa tavoitteellisesti yhdenvertaisuus- ja tasa-arvosuunnittelun avulla. Seuraamme aktiivisesti toimenpiteiden vaikuttavuutta ja muutosta yhdenvertaisuuden ja tasa-arvon toteutumisessa. </a:t>
            </a:r>
          </a:p>
          <a:p>
            <a:endParaRPr lang="fi-FI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i-FI" sz="1400" dirty="0">
                <a:solidFill>
                  <a:schemeClr val="bg1"/>
                </a:solidFill>
                <a:latin typeface="Arial Narrow" panose="020B0606020202030204" pitchFamily="34" charset="0"/>
              </a:rPr>
              <a:t>Tiedotamme aktiivisesti julistautumisesta syrjinnästä vapaaksi alueeksi ja keskustelemme henkilökunnan ja asiakkaidemme kanssa siitä, mitä se tarkoittaa ja mitä sen toteuttamiseksi tarvitsee yhteisössä tehdä.</a:t>
            </a:r>
          </a:p>
          <a:p>
            <a:endParaRPr lang="fi-FI" sz="1400" dirty="0">
              <a:latin typeface="Arial Narrow" panose="020B0606020202030204" pitchFamily="34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556054" y="543697"/>
            <a:ext cx="5844745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MITÄ</a:t>
            </a:r>
            <a:r>
              <a:rPr lang="fi-FI" sz="2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i-FI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TARKOITTAA, ETTÄ TÄMÄ PAIKKA ON SYRJINNÄSTÄ VAPAA ALUE?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0" y="8151223"/>
            <a:ext cx="6858000" cy="992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04" y="7308295"/>
            <a:ext cx="1655805" cy="168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3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>
                <a:latin typeface="Arial Narrow" panose="020B0606020202030204" pitchFamily="34" charset="0"/>
                <a:cs typeface="Arial" panose="020B0604020202020204" pitchFamily="34" charset="0"/>
              </a:rPr>
              <a:t>TUUNAA HUONEENTAULU TEILLE SOPIVAKSI!</a:t>
            </a:r>
            <a:endParaRPr lang="fi-FI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Voitte halutessanne muokata huoneentaulua. </a:t>
            </a:r>
          </a:p>
          <a:p>
            <a:pPr marL="0" indent="0">
              <a:buNone/>
            </a:pPr>
            <a:endParaRPr lang="fi-FI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Vinkkejä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Tx/>
              <a:buChar char="-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Viidenteen kohtaan voi lisätä organisaationne häirintäyhdyshenkilön nimen. </a:t>
            </a:r>
          </a:p>
          <a:p>
            <a:pPr>
              <a:buFontTx/>
              <a:buChar char="-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Voitte lisätä vielä yhden kohdan, johon kirjataan joku konkreettinen toimenpide esim. henkilöstön kouluttamiseksi, viestinnän kehittämiseksi tms.</a:t>
            </a:r>
          </a:p>
          <a:p>
            <a:pPr>
              <a:buFontTx/>
              <a:buChar char="-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Voitte lisätä alle oman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logonne, jotta sitoutuneisuutenne käy myös visuaalisesti ilmi.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281" y="6550095"/>
            <a:ext cx="1655805" cy="1685856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300446" y="274320"/>
            <a:ext cx="6283234" cy="8569234"/>
          </a:xfrm>
          <a:prstGeom prst="rect">
            <a:avLst/>
          </a:prstGeom>
          <a:noFill/>
          <a:ln w="76200">
            <a:solidFill>
              <a:srgbClr val="0072BB"/>
            </a:solidFill>
          </a:ln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947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225</Words>
  <Application>Microsoft Office PowerPoint</Application>
  <PresentationFormat>Näytössä katseltava diaesitys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Wingdings</vt:lpstr>
      <vt:lpstr>Office-teema</vt:lpstr>
      <vt:lpstr>PowerPoint-esitys</vt:lpstr>
      <vt:lpstr>TUUNAA HUONEENTAULU TEILLE SOPIVAKSI!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Nousiainen Katriina (OM)</dc:creator>
  <cp:lastModifiedBy>Nousiainen Katriina (OM)</cp:lastModifiedBy>
  <cp:revision>12</cp:revision>
  <cp:lastPrinted>2022-11-30T19:35:51Z</cp:lastPrinted>
  <dcterms:created xsi:type="dcterms:W3CDTF">2022-05-02T06:41:41Z</dcterms:created>
  <dcterms:modified xsi:type="dcterms:W3CDTF">2022-11-30T19:43:10Z</dcterms:modified>
</cp:coreProperties>
</file>